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T Sans Narrow"/>
      <p:regular r:id="rId59"/>
      <p:bold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5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TSansNarrow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TSansNarrow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4d6c7972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4d6c7972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4d6c7972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4d6c7972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4d6c7972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4d6c7972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4d6c7972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4d6c7972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4d6c7972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4d6c7972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4d6c7972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4d6c7972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4d6c7972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4d6c7972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4d6c7972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4d6c7972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4d6c79721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4d6c79721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4d6c7972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4d6c7972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4d6c7972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4d6c7972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4d6c79721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4d6c79721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4d6c7972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4d6c7972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4d6c7972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4d6c7972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4d6c7972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4d6c7972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4d6c7972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4d6c7972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4d6c7972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4d6c7972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4d6c7972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4d6c7972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4d6c7972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4d6c7972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4d6c7972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4d6c7972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4d6c7972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4d6c7972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4d6c79721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4d6c79721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4d6c7972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4d6c7972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4d6c7972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4d6c7972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4d6c7972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4d6c7972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4d6c7972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4d6c7972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4d6c7972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4d6c7972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4d6c7972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4d6c7972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4d6c7972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4d6c7972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4d6c7972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4d6c7972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4d6c7972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4d6c7972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4d6c7972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e4d6c7972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4d6c797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4d6c797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4d6c7972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4d6c7972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e4d6c7972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e4d6c7972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e4d6c7972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e4d6c7972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e4d6c7972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e4d6c7972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4d6c7972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e4d6c7972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4d6c79721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4d6c7972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4d6c7972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4d6c7972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4d6c79721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4d6c7972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e4d6c79721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e4d6c79721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4d6c79721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4d6c79721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4d6c7972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4d6c7972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4d6c7972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4d6c7972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4d6c79721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4d6c79721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4d6c79721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e4d6c79721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4d6c7972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e4d6c7972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4d6c797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4d6c797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4d6c7972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4d6c7972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4d6c7972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4d6c7972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4d6c7972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4d6c7972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openai/gpt-2" TargetMode="External"/><Relationship Id="rId4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3-us-west-2.amazonaws.com/openai-assets/research-covers/language-unsupervised/language_understanding_paper.pdf" TargetMode="External"/><Relationship Id="rId4" Type="http://schemas.openxmlformats.org/officeDocument/2006/relationships/hyperlink" Target="https://d4mucfpksywv.cloudfront.net/better-language-models/language_models_are_unsupervised_multitask_learners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GPT-2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IAC Deep Learning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primary GPT model (GPT-1)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13" y="1272550"/>
            <a:ext cx="8116567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00" y="1240275"/>
            <a:ext cx="726161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25" y="1100375"/>
            <a:ext cx="735717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50" y="1218725"/>
            <a:ext cx="735717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 Recap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152425"/>
            <a:ext cx="639126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</a:t>
            </a:r>
            <a:r>
              <a:rPr lang="en"/>
              <a:t> Embedding Recap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00" y="1218725"/>
            <a:ext cx="635474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: Model’s Input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63" y="1152425"/>
            <a:ext cx="834628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88" y="1337100"/>
            <a:ext cx="780622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Output: There is a change after the last layer!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800" y="1152425"/>
            <a:ext cx="7144330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Token’s Probability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00" y="1261800"/>
            <a:ext cx="843875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- 2 [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https://github.com/openai/gpt-2</a:t>
            </a:r>
            <a:r>
              <a:rPr lang="en"/>
              <a:t>]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14" y="1266325"/>
            <a:ext cx="8442886" cy="30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Decoder only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Trained on 40GB text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Dataset: WebText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Token’s Probability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475" y="1229500"/>
            <a:ext cx="7077647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Context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Law of Robotics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robot must obey the orders given </a:t>
            </a:r>
            <a:r>
              <a:rPr b="1" lang="en"/>
              <a:t>it</a:t>
            </a:r>
            <a:r>
              <a:rPr lang="en"/>
              <a:t> by human beings except where </a:t>
            </a:r>
            <a:r>
              <a:rPr b="1" lang="en"/>
              <a:t>such orders</a:t>
            </a:r>
            <a:r>
              <a:rPr lang="en"/>
              <a:t> would conflict with the </a:t>
            </a:r>
            <a:r>
              <a:rPr b="1" lang="en"/>
              <a:t>First Law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it</a:t>
            </a:r>
            <a:r>
              <a:rPr lang="en"/>
              <a:t> refers to the robot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such orders</a:t>
            </a:r>
            <a:r>
              <a:rPr lang="en"/>
              <a:t> refers to the earlier part of the law, namely “the orders given it by human beings”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</a:t>
            </a:r>
            <a:r>
              <a:rPr b="1" lang="en"/>
              <a:t>First Law</a:t>
            </a:r>
            <a:r>
              <a:rPr lang="en"/>
              <a:t> refers to the entire First Law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200" y="1272550"/>
            <a:ext cx="6643598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25" y="1206225"/>
            <a:ext cx="630718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25" y="1207975"/>
            <a:ext cx="771545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25" y="1152425"/>
            <a:ext cx="666863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00" y="1152425"/>
            <a:ext cx="661874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Attention Recap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288" y="1152425"/>
            <a:ext cx="6805429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 Attention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5" y="1283300"/>
            <a:ext cx="758319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 Attention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1" cy="328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GPT-1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GPT-2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 Attention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412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 Attention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639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Self Attention</a:t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42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Eval Mode (Caching Key Value )</a:t>
            </a:r>
            <a:endParaRPr/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50" y="1304825"/>
            <a:ext cx="712514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Eval Mode (Caching Key Value )</a:t>
            </a:r>
            <a:endParaRPr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38" y="1152425"/>
            <a:ext cx="750811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Input the token it</a:t>
            </a:r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8" y="1294050"/>
            <a:ext cx="698452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Key Value Query Generation</a:t>
            </a:r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650" y="1152425"/>
            <a:ext cx="6840511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Q K V</a:t>
            </a: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50" y="1272550"/>
            <a:ext cx="682292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Multi Head</a:t>
            </a:r>
            <a:endParaRPr/>
          </a:p>
        </p:txBody>
      </p:sp>
      <p:pic>
        <p:nvPicPr>
          <p:cNvPr id="290" name="Google Shape;2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975" y="1207975"/>
            <a:ext cx="6736342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Multi Head</a:t>
            </a:r>
            <a:endParaRPr/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25" y="1207975"/>
            <a:ext cx="6938870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3357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Zooming into a Head</a:t>
            </a:r>
            <a:endParaRPr/>
          </a:p>
        </p:txBody>
      </p:sp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75" y="1152425"/>
            <a:ext cx="6884870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Eval Mode (Caching Key Value )</a:t>
            </a:r>
            <a:endParaRPr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25" y="1152425"/>
            <a:ext cx="674489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Concating the heads</a:t>
            </a:r>
            <a:endParaRPr/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00" y="1152425"/>
            <a:ext cx="732170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Concating the heads</a:t>
            </a:r>
            <a:endParaRPr/>
          </a:p>
        </p:txBody>
      </p:sp>
      <p:pic>
        <p:nvPicPr>
          <p:cNvPr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75" y="1152425"/>
            <a:ext cx="749750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Projection</a:t>
            </a:r>
            <a:endParaRPr/>
          </a:p>
        </p:txBody>
      </p:sp>
      <p:pic>
        <p:nvPicPr>
          <p:cNvPr id="326" name="Google Shape;3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75" y="1240275"/>
            <a:ext cx="7829258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FFN</a:t>
            </a:r>
            <a:endParaRPr/>
          </a:p>
        </p:txBody>
      </p:sp>
      <p:pic>
        <p:nvPicPr>
          <p:cNvPr id="332" name="Google Shape;3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0" y="1152425"/>
            <a:ext cx="8194296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FFN</a:t>
            </a:r>
            <a:endParaRPr/>
          </a:p>
        </p:txBody>
      </p:sp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25" y="1152425"/>
            <a:ext cx="8153971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Full Architecture</a:t>
            </a:r>
            <a:endParaRPr/>
          </a:p>
        </p:txBody>
      </p:sp>
      <p:pic>
        <p:nvPicPr>
          <p:cNvPr id="344" name="Google Shape;3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25" y="1294050"/>
            <a:ext cx="670231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</a:t>
            </a:r>
            <a:r>
              <a:rPr lang="en"/>
              <a:t>Full Architecture</a:t>
            </a:r>
            <a:endParaRPr/>
          </a:p>
        </p:txBody>
      </p:sp>
      <p:pic>
        <p:nvPicPr>
          <p:cNvPr id="350" name="Google Shape;3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344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2: Parameter Count</a:t>
            </a:r>
            <a:endParaRPr/>
          </a:p>
        </p:txBody>
      </p:sp>
      <p:pic>
        <p:nvPicPr>
          <p:cNvPr id="356" name="Google Shape;3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125" y="1078875"/>
            <a:ext cx="706666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00" y="1207975"/>
            <a:ext cx="778333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</a:t>
            </a:r>
            <a:r>
              <a:rPr lang="en"/>
              <a:t> with GPT 2</a:t>
            </a:r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00" y="1087850"/>
            <a:ext cx="6966187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 with GPT 2</a:t>
            </a:r>
            <a:endParaRPr/>
          </a:p>
        </p:txBody>
      </p:sp>
      <p:pic>
        <p:nvPicPr>
          <p:cNvPr id="368" name="Google Shape;3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675" y="1152425"/>
            <a:ext cx="484589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Works: Wiki Summerziation</a:t>
            </a:r>
            <a:endParaRPr/>
          </a:p>
        </p:txBody>
      </p:sp>
      <p:pic>
        <p:nvPicPr>
          <p:cNvPr id="374" name="Google Shape;3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50" y="1152425"/>
            <a:ext cx="724179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Works: Wiki Summerziation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25" y="1152425"/>
            <a:ext cx="6875953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Output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82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 2 Autoregression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309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Decoder’s Masked Self Attention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00" y="1100375"/>
            <a:ext cx="6702318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Decoder’s Masked Self Attention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199" cy="2964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